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udio/m4a" Extension="m4a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46"/>
    <p:sldId id="257" r:id="rId47"/>
    <p:sldId id="258" r:id="rId48"/>
    <p:sldId id="259" r:id="rId49"/>
    <p:sldId id="260" r:id="rId50"/>
    <p:sldId id="261" r:id="rId51"/>
    <p:sldId id="262" r:id="rId52"/>
    <p:sldId id="263" r:id="rId53"/>
    <p:sldId id="264" r:id="rId54"/>
    <p:sldId id="265" r:id="rId55"/>
  </p:sldIdLst>
  <p:sldSz cx="18288000" cy="10287000"/>
  <p:notesSz cx="6858000" cy="9144000"/>
  <p:embeddedFontLst>
    <p:embeddedFont>
      <p:font typeface="Norwester" charset="1" panose="00000506000000000000"/>
      <p:regular r:id="rId6"/>
    </p:embeddedFont>
    <p:embeddedFont>
      <p:font typeface="Arimo" charset="1" panose="020B0604020202020204"/>
      <p:regular r:id="rId7"/>
    </p:embeddedFont>
    <p:embeddedFont>
      <p:font typeface="Arimo Bold" charset="1" panose="020B0704020202020204"/>
      <p:regular r:id="rId8"/>
    </p:embeddedFont>
    <p:embeddedFont>
      <p:font typeface="Arimo Italics" charset="1" panose="020B0604020202090204"/>
      <p:regular r:id="rId9"/>
    </p:embeddedFont>
    <p:embeddedFont>
      <p:font typeface="Arimo Bold Italics" charset="1" panose="020B0704020202090204"/>
      <p:regular r:id="rId10"/>
    </p:embeddedFont>
    <p:embeddedFont>
      <p:font typeface="Mokoto Glitch 1" charset="1" panose="00000000000000000000"/>
      <p:regular r:id="rId11"/>
    </p:embeddedFont>
    <p:embeddedFont>
      <p:font typeface="Plateau" charset="1" panose="00000000000000000000"/>
      <p:regular r:id="rId12"/>
    </p:embeddedFont>
    <p:embeddedFont>
      <p:font typeface="Copperplate Gothic 29 BC" charset="1" panose="020E0504020206020404"/>
      <p:regular r:id="rId13"/>
    </p:embeddedFont>
    <p:embeddedFont>
      <p:font typeface="Copperplate Gothic 29 BC Bold" charset="1" panose="020E0604020206020404"/>
      <p:regular r:id="rId14"/>
    </p:embeddedFont>
    <p:embeddedFont>
      <p:font typeface="Gladiola" charset="1" panose="00000500000000000000"/>
      <p:regular r:id="rId15"/>
    </p:embeddedFont>
    <p:embeddedFont>
      <p:font typeface="IBM Plex Sans" charset="1" panose="020B0503050203000203"/>
      <p:regular r:id="rId16"/>
    </p:embeddedFont>
    <p:embeddedFont>
      <p:font typeface="IBM Plex Sans Bold" charset="1" panose="020B0803050203000203"/>
      <p:regular r:id="rId17"/>
    </p:embeddedFont>
    <p:embeddedFont>
      <p:font typeface="IBM Plex Sans Italics" charset="1" panose="020B0503050203000203"/>
      <p:regular r:id="rId18"/>
    </p:embeddedFont>
    <p:embeddedFont>
      <p:font typeface="IBM Plex Sans Bold Italics" charset="1" panose="020B0803050203000203"/>
      <p:regular r:id="rId19"/>
    </p:embeddedFont>
    <p:embeddedFont>
      <p:font typeface="IBM Plex Sans Thin" charset="1" panose="020B0203050203000203"/>
      <p:regular r:id="rId20"/>
    </p:embeddedFont>
    <p:embeddedFont>
      <p:font typeface="IBM Plex Sans Thin Italics" charset="1" panose="020B0203050203000203"/>
      <p:regular r:id="rId21"/>
    </p:embeddedFont>
    <p:embeddedFont>
      <p:font typeface="IBM Plex Sans Medium" charset="1" panose="020B0603050203000203"/>
      <p:regular r:id="rId22"/>
    </p:embeddedFont>
    <p:embeddedFont>
      <p:font typeface="IBM Plex Sans Medium Italics" charset="1" panose="020B0603050203000203"/>
      <p:regular r:id="rId23"/>
    </p:embeddedFont>
    <p:embeddedFont>
      <p:font typeface="Be Vietnam" charset="1" panose="00000500000000000000"/>
      <p:regular r:id="rId24"/>
    </p:embeddedFont>
    <p:embeddedFont>
      <p:font typeface="Be Vietnam Italics" charset="1" panose="00000500000000000000"/>
      <p:regular r:id="rId25"/>
    </p:embeddedFont>
    <p:embeddedFont>
      <p:font typeface="Be Vietnam Thin" charset="1" panose="00000200000000000000"/>
      <p:regular r:id="rId26"/>
    </p:embeddedFont>
    <p:embeddedFont>
      <p:font typeface="Be Vietnam Thin Italics" charset="1" panose="00000300000000000000"/>
      <p:regular r:id="rId27"/>
    </p:embeddedFont>
    <p:embeddedFont>
      <p:font typeface="Be Vietnam Medium" charset="1" panose="00000600000000000000"/>
      <p:regular r:id="rId28"/>
    </p:embeddedFont>
    <p:embeddedFont>
      <p:font typeface="Be Vietnam Medium Italics" charset="1" panose="00000600000000000000"/>
      <p:regular r:id="rId29"/>
    </p:embeddedFont>
    <p:embeddedFont>
      <p:font typeface="Be Vietnam Ultra-Bold" charset="1" panose="00000900000000000000"/>
      <p:regular r:id="rId30"/>
    </p:embeddedFont>
    <p:embeddedFont>
      <p:font typeface="Be Vietnam Ultra-Bold Italics" charset="1" panose="00000900000000000000"/>
      <p:regular r:id="rId31"/>
    </p:embeddedFont>
    <p:embeddedFont>
      <p:font typeface="Muli" charset="1" panose="00000500000000000000"/>
      <p:regular r:id="rId32"/>
    </p:embeddedFont>
    <p:embeddedFont>
      <p:font typeface="Muli Bold" charset="1" panose="00000800000000000000"/>
      <p:regular r:id="rId33"/>
    </p:embeddedFont>
    <p:embeddedFont>
      <p:font typeface="Muli Italics" charset="1" panose="00000500000000000000"/>
      <p:regular r:id="rId34"/>
    </p:embeddedFont>
    <p:embeddedFont>
      <p:font typeface="Muli Bold Italics" charset="1" panose="00000800000000000000"/>
      <p:regular r:id="rId35"/>
    </p:embeddedFont>
    <p:embeddedFont>
      <p:font typeface="Muli Extra-Light" charset="1" panose="00000300000000000000"/>
      <p:regular r:id="rId36"/>
    </p:embeddedFont>
    <p:embeddedFont>
      <p:font typeface="Muli Extra-Light Italics" charset="1" panose="00000300000000000000"/>
      <p:regular r:id="rId37"/>
    </p:embeddedFont>
    <p:embeddedFont>
      <p:font typeface="Muli Light" charset="1" panose="00000400000000000000"/>
      <p:regular r:id="rId38"/>
    </p:embeddedFont>
    <p:embeddedFont>
      <p:font typeface="Muli Light Italics" charset="1" panose="00000400000000000000"/>
      <p:regular r:id="rId39"/>
    </p:embeddedFont>
    <p:embeddedFont>
      <p:font typeface="Muli Semi-Bold" charset="1" panose="00000700000000000000"/>
      <p:regular r:id="rId40"/>
    </p:embeddedFont>
    <p:embeddedFont>
      <p:font typeface="Muli Semi-Bold Italics" charset="1" panose="00000700000000000000"/>
      <p:regular r:id="rId41"/>
    </p:embeddedFont>
    <p:embeddedFont>
      <p:font typeface="Muli Ultra-Bold" charset="1" panose="00000900000000000000"/>
      <p:regular r:id="rId42"/>
    </p:embeddedFont>
    <p:embeddedFont>
      <p:font typeface="Muli Ultra-Bold Italics" charset="1" panose="00000900000000000000"/>
      <p:regular r:id="rId43"/>
    </p:embeddedFont>
    <p:embeddedFont>
      <p:font typeface="Muli Heavy" charset="1" panose="00000A00000000000000"/>
      <p:regular r:id="rId44"/>
    </p:embeddedFont>
    <p:embeddedFont>
      <p:font typeface="Muli Heavy Italics" charset="1" panose="00000A00000000000000"/>
      <p:regular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slides/slide1.xml" Type="http://schemas.openxmlformats.org/officeDocument/2006/relationships/slide"/><Relationship Id="rId47" Target="slides/slide2.xml" Type="http://schemas.openxmlformats.org/officeDocument/2006/relationships/slide"/><Relationship Id="rId48" Target="slides/slide3.xml" Type="http://schemas.openxmlformats.org/officeDocument/2006/relationships/slide"/><Relationship Id="rId49" Target="slides/slide4.xml" Type="http://schemas.openxmlformats.org/officeDocument/2006/relationships/slide"/><Relationship Id="rId5" Target="tableStyles.xml" Type="http://schemas.openxmlformats.org/officeDocument/2006/relationships/tableStyles"/><Relationship Id="rId50" Target="slides/slide5.xml" Type="http://schemas.openxmlformats.org/officeDocument/2006/relationships/slide"/><Relationship Id="rId51" Target="slides/slide6.xml" Type="http://schemas.openxmlformats.org/officeDocument/2006/relationships/slide"/><Relationship Id="rId52" Target="slides/slide7.xml" Type="http://schemas.openxmlformats.org/officeDocument/2006/relationships/slide"/><Relationship Id="rId53" Target="slides/slide8.xml" Type="http://schemas.openxmlformats.org/officeDocument/2006/relationships/slide"/><Relationship Id="rId54" Target="slides/slide9.xml" Type="http://schemas.openxmlformats.org/officeDocument/2006/relationships/slide"/><Relationship Id="rId55" Target="slides/slide10.xml" Type="http://schemas.openxmlformats.org/officeDocument/2006/relationships/slide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aAGBnnbYRco.m4a" Type="http://schemas.microsoft.com/office/2007/relationships/media"/><Relationship Id="rId11" Target="../media/aAGBnnbYRco.m4a" Type="http://schemas.openxmlformats.org/officeDocument/2006/relationships/audio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35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5.jpeg" Type="http://schemas.openxmlformats.org/officeDocument/2006/relationships/image"/><Relationship Id="rId8" Target="../media/image16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svg" Type="http://schemas.openxmlformats.org/officeDocument/2006/relationships/image"/><Relationship Id="rId11" Target="../media/image25.png" Type="http://schemas.openxmlformats.org/officeDocument/2006/relationships/image"/><Relationship Id="rId12" Target="../media/image26.svg" Type="http://schemas.openxmlformats.org/officeDocument/2006/relationships/image"/><Relationship Id="rId13" Target="../media/image27.png" Type="http://schemas.openxmlformats.org/officeDocument/2006/relationships/image"/><Relationship Id="rId14" Target="../media/image28.svg" Type="http://schemas.openxmlformats.org/officeDocument/2006/relationships/image"/><Relationship Id="rId15" Target="../media/image29.png" Type="http://schemas.openxmlformats.org/officeDocument/2006/relationships/image"/><Relationship Id="rId2" Target="../media/image1.jpe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Relationship Id="rId5" Target="../media/image19.png" Type="http://schemas.openxmlformats.org/officeDocument/2006/relationships/image"/><Relationship Id="rId6" Target="../media/image20.svg" Type="http://schemas.openxmlformats.org/officeDocument/2006/relationships/image"/><Relationship Id="rId7" Target="../media/image21.png" Type="http://schemas.openxmlformats.org/officeDocument/2006/relationships/image"/><Relationship Id="rId8" Target="../media/image22.svg" Type="http://schemas.openxmlformats.org/officeDocument/2006/relationships/image"/><Relationship Id="rId9" Target="../media/image2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12" Target="../media/image31.jpeg" Type="http://schemas.openxmlformats.org/officeDocument/2006/relationships/image"/><Relationship Id="rId13" Target="../media/image32.jpeg" Type="http://schemas.openxmlformats.org/officeDocument/2006/relationships/image"/><Relationship Id="rId2" Target="../media/image1.jpe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Relationship Id="rId5" Target="../media/image30.jpe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jpeg" Type="http://schemas.openxmlformats.org/officeDocument/2006/relationships/image"/><Relationship Id="rId3" Target="../media/image34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700000">
            <a:off x="4226452" y="2785792"/>
            <a:ext cx="16909587" cy="6118196"/>
          </a:xfrm>
          <a:custGeom>
            <a:avLst/>
            <a:gdLst/>
            <a:ahLst/>
            <a:cxnLst/>
            <a:rect r="r" b="b" t="t" l="l"/>
            <a:pathLst>
              <a:path h="6118196" w="16909587">
                <a:moveTo>
                  <a:pt x="0" y="0"/>
                </a:moveTo>
                <a:lnTo>
                  <a:pt x="16909587" y="0"/>
                </a:lnTo>
                <a:lnTo>
                  <a:pt x="16909587" y="6118196"/>
                </a:lnTo>
                <a:lnTo>
                  <a:pt x="0" y="61181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262123"/>
            <a:ext cx="9746296" cy="6677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0451"/>
              </a:lnSpc>
            </a:pPr>
            <a:r>
              <a:rPr lang="en-US" sz="10147">
                <a:solidFill>
                  <a:srgbClr val="F8F8F8"/>
                </a:solidFill>
                <a:latin typeface="Be Vietnam"/>
              </a:rPr>
              <a:t>CHICK BROODER TEMPERATURE CONTROL</a:t>
            </a:r>
          </a:p>
          <a:p>
            <a:pPr>
              <a:lnSpc>
                <a:spcPts val="10451"/>
              </a:lnSpc>
            </a:pPr>
          </a:p>
        </p:txBody>
      </p:sp>
      <p:grpSp>
        <p:nvGrpSpPr>
          <p:cNvPr name="Group 5" id="5"/>
          <p:cNvGrpSpPr/>
          <p:nvPr/>
        </p:nvGrpSpPr>
        <p:grpSpPr>
          <a:xfrm rot="0">
            <a:off x="12681245" y="1028750"/>
            <a:ext cx="4578055" cy="743260"/>
            <a:chOff x="0" y="0"/>
            <a:chExt cx="6104073" cy="991013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6104073" cy="991013"/>
              <a:chOff x="0" y="0"/>
              <a:chExt cx="1205743" cy="195756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205743" cy="195756"/>
              </a:xfrm>
              <a:custGeom>
                <a:avLst/>
                <a:gdLst/>
                <a:ahLst/>
                <a:cxnLst/>
                <a:rect r="r" b="b" t="t" l="l"/>
                <a:pathLst>
                  <a:path h="195756" w="1205743">
                    <a:moveTo>
                      <a:pt x="50733" y="0"/>
                    </a:moveTo>
                    <a:lnTo>
                      <a:pt x="1155010" y="0"/>
                    </a:lnTo>
                    <a:cubicBezTo>
                      <a:pt x="1183029" y="0"/>
                      <a:pt x="1205743" y="22714"/>
                      <a:pt x="1205743" y="50733"/>
                    </a:cubicBezTo>
                    <a:lnTo>
                      <a:pt x="1205743" y="145023"/>
                    </a:lnTo>
                    <a:cubicBezTo>
                      <a:pt x="1205743" y="173042"/>
                      <a:pt x="1183029" y="195756"/>
                      <a:pt x="1155010" y="195756"/>
                    </a:cubicBezTo>
                    <a:lnTo>
                      <a:pt x="50733" y="195756"/>
                    </a:lnTo>
                    <a:cubicBezTo>
                      <a:pt x="22714" y="195756"/>
                      <a:pt x="0" y="173042"/>
                      <a:pt x="0" y="145023"/>
                    </a:cubicBezTo>
                    <a:lnTo>
                      <a:pt x="0" y="50733"/>
                    </a:lnTo>
                    <a:cubicBezTo>
                      <a:pt x="0" y="22714"/>
                      <a:pt x="22714" y="0"/>
                      <a:pt x="50733" y="0"/>
                    </a:cubicBezTo>
                    <a:close/>
                  </a:path>
                </a:pathLst>
              </a:custGeom>
              <a:solidFill>
                <a:srgbClr val="2667FF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28575"/>
                <a:ext cx="1205743" cy="22433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575473" y="321871"/>
              <a:ext cx="347271" cy="347271"/>
            </a:xfrm>
            <a:custGeom>
              <a:avLst/>
              <a:gdLst/>
              <a:ahLst/>
              <a:cxnLst/>
              <a:rect r="r" b="b" t="t" l="l"/>
              <a:pathLst>
                <a:path h="347271" w="347271">
                  <a:moveTo>
                    <a:pt x="0" y="0"/>
                  </a:moveTo>
                  <a:lnTo>
                    <a:pt x="347272" y="0"/>
                  </a:lnTo>
                  <a:lnTo>
                    <a:pt x="347272" y="347271"/>
                  </a:lnTo>
                  <a:lnTo>
                    <a:pt x="0" y="34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1210304" y="294913"/>
              <a:ext cx="4683292" cy="3821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2340"/>
                </a:lnSpc>
                <a:spcBef>
                  <a:spcPct val="0"/>
                </a:spcBef>
              </a:pPr>
              <a:r>
                <a:rPr lang="en-US" sz="1800" u="sng">
                  <a:solidFill>
                    <a:srgbClr val="F8F8F8"/>
                  </a:solidFill>
                  <a:latin typeface="Be Vietnam Ultra-Bold"/>
                </a:rPr>
                <a:t>Information available in audio.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28700" y="1028700"/>
            <a:ext cx="475127" cy="489363"/>
          </a:xfrm>
          <a:custGeom>
            <a:avLst/>
            <a:gdLst/>
            <a:ahLst/>
            <a:cxnLst/>
            <a:rect r="r" b="b" t="t" l="l"/>
            <a:pathLst>
              <a:path h="489363" w="475127">
                <a:moveTo>
                  <a:pt x="0" y="0"/>
                </a:moveTo>
                <a:lnTo>
                  <a:pt x="475127" y="0"/>
                </a:lnTo>
                <a:lnTo>
                  <a:pt x="475127" y="489363"/>
                </a:lnTo>
                <a:lnTo>
                  <a:pt x="0" y="48936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994615"/>
            <a:ext cx="4099158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8F8F8"/>
                </a:solidFill>
                <a:latin typeface="IBM Plex Sans"/>
              </a:rPr>
              <a:t>SAHYADRI  GROUP</a:t>
            </a:r>
          </a:p>
        </p:txBody>
      </p:sp>
      <p:pic>
        <p:nvPicPr>
          <p:cNvPr name="Picture 13" id="13">
            <a:hlinkClick action="ppaction://media"/>
          </p:cNvPr>
          <p:cNvPicPr>
            <a:picLocks noChangeAspect="true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0">
                  <p14:trim st="0.0000" end="24.0520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29650" y="4629150"/>
            <a:ext cx="102870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cmd cmd="playFrom(0.0)">
              <p:cBhvr>
                <p:cTn/>
                <p:tgtEl>
                  <p:spTgt spid="13"/>
                </p:tgtEl>
              </p:cBhvr>
            </p:cmd>
            <p:audio>
              <p:cMediaNode mute="true" vol="100000" showWhenStopped="false">
                <p:cTn/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81684" y="2204445"/>
            <a:ext cx="13252416" cy="10148426"/>
            <a:chOff x="0" y="0"/>
            <a:chExt cx="8292207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292207" cy="6350000"/>
            </a:xfrm>
            <a:custGeom>
              <a:avLst/>
              <a:gdLst/>
              <a:ahLst/>
              <a:cxnLst/>
              <a:rect r="r" b="b" t="t" l="l"/>
              <a:pathLst>
                <a:path h="6350000" w="8292207">
                  <a:moveTo>
                    <a:pt x="7462986" y="6350000"/>
                  </a:moveTo>
                  <a:lnTo>
                    <a:pt x="829221" y="6350000"/>
                  </a:lnTo>
                  <a:cubicBezTo>
                    <a:pt x="371491" y="6350000"/>
                    <a:pt x="0" y="6065520"/>
                    <a:pt x="0" y="5715000"/>
                  </a:cubicBezTo>
                  <a:lnTo>
                    <a:pt x="0" y="635000"/>
                  </a:lnTo>
                  <a:cubicBezTo>
                    <a:pt x="0" y="284480"/>
                    <a:pt x="371491" y="0"/>
                    <a:pt x="829221" y="0"/>
                  </a:cubicBezTo>
                  <a:lnTo>
                    <a:pt x="7462986" y="0"/>
                  </a:lnTo>
                  <a:cubicBezTo>
                    <a:pt x="7920716" y="0"/>
                    <a:pt x="8292207" y="284480"/>
                    <a:pt x="8292207" y="635000"/>
                  </a:cubicBezTo>
                  <a:lnTo>
                    <a:pt x="8292207" y="5715000"/>
                  </a:lnTo>
                  <a:cubicBezTo>
                    <a:pt x="8292207" y="6065520"/>
                    <a:pt x="7920716" y="6350000"/>
                    <a:pt x="7462986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7433" t="0" r="-7433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578523" y="8985885"/>
            <a:ext cx="2680777" cy="502293"/>
            <a:chOff x="0" y="0"/>
            <a:chExt cx="3574370" cy="66972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2904646" y="0"/>
              <a:ext cx="669724" cy="669724"/>
            </a:xfrm>
            <a:custGeom>
              <a:avLst/>
              <a:gdLst/>
              <a:ahLst/>
              <a:cxnLst/>
              <a:rect r="r" b="b" t="t" l="l"/>
              <a:pathLst>
                <a:path h="669724" w="669724">
                  <a:moveTo>
                    <a:pt x="0" y="0"/>
                  </a:moveTo>
                  <a:lnTo>
                    <a:pt x="669724" y="0"/>
                  </a:lnTo>
                  <a:lnTo>
                    <a:pt x="669724" y="669724"/>
                  </a:lnTo>
                  <a:lnTo>
                    <a:pt x="0" y="669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true" flipV="false" rot="0">
              <a:off x="3172573" y="185060"/>
              <a:ext cx="180511" cy="299604"/>
            </a:xfrm>
            <a:custGeom>
              <a:avLst/>
              <a:gdLst/>
              <a:ahLst/>
              <a:cxnLst/>
              <a:rect r="r" b="b" t="t" l="l"/>
              <a:pathLst>
                <a:path h="299604" w="180511">
                  <a:moveTo>
                    <a:pt x="180512" y="0"/>
                  </a:moveTo>
                  <a:lnTo>
                    <a:pt x="0" y="0"/>
                  </a:lnTo>
                  <a:lnTo>
                    <a:pt x="0" y="299604"/>
                  </a:lnTo>
                  <a:lnTo>
                    <a:pt x="180512" y="299604"/>
                  </a:lnTo>
                  <a:lnTo>
                    <a:pt x="180512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0">
              <a:off x="0" y="134268"/>
              <a:ext cx="2644161" cy="3821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 marL="0" indent="0" lvl="0">
                <a:lnSpc>
                  <a:spcPts val="2340"/>
                </a:lnSpc>
                <a:spcBef>
                  <a:spcPct val="0"/>
                </a:spcBef>
              </a:pPr>
              <a:r>
                <a:rPr lang="en-US" sz="1800" u="sng">
                  <a:solidFill>
                    <a:srgbClr val="01003B"/>
                  </a:solidFill>
                  <a:latin typeface="Be Vietnam Ultra-Bold"/>
                </a:rPr>
                <a:t>Back to Agenda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1028700"/>
            <a:ext cx="7857205" cy="985106"/>
            <a:chOff x="0" y="0"/>
            <a:chExt cx="10476273" cy="1313475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1767084" y="121951"/>
              <a:ext cx="8709189" cy="9838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6203"/>
                </a:lnSpc>
                <a:spcBef>
                  <a:spcPct val="0"/>
                </a:spcBef>
              </a:pPr>
              <a:r>
                <a:rPr lang="en-US" sz="4431">
                  <a:solidFill>
                    <a:srgbClr val="01003B"/>
                  </a:solidFill>
                  <a:latin typeface="IBM Plex Sans Bold"/>
                </a:rPr>
                <a:t>Problem Statement-</a:t>
              </a:r>
            </a:p>
          </p:txBody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75265" cy="1313475"/>
            </a:xfrm>
            <a:custGeom>
              <a:avLst/>
              <a:gdLst/>
              <a:ahLst/>
              <a:cxnLst/>
              <a:rect r="r" b="b" t="t" l="l"/>
              <a:pathLst>
                <a:path h="1313475" w="1275265">
                  <a:moveTo>
                    <a:pt x="0" y="0"/>
                  </a:moveTo>
                  <a:lnTo>
                    <a:pt x="1275265" y="0"/>
                  </a:lnTo>
                  <a:lnTo>
                    <a:pt x="1275265" y="1313475"/>
                  </a:lnTo>
                  <a:lnTo>
                    <a:pt x="0" y="131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9527153" y="2766850"/>
            <a:ext cx="8630332" cy="1249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842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8577131" y="1216750"/>
            <a:ext cx="8818602" cy="987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2"/>
              </a:lnSpc>
              <a:spcBef>
                <a:spcPct val="0"/>
              </a:spcBef>
            </a:pPr>
            <a:r>
              <a:rPr lang="en-US" sz="2873">
                <a:solidFill>
                  <a:srgbClr val="01003B"/>
                </a:solidFill>
                <a:latin typeface="IBM Plex Sans"/>
              </a:rPr>
              <a:t>Preventing Chickens from Dying Due to Temperature Changes"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028700"/>
            <a:ext cx="5857007" cy="734329"/>
            <a:chOff x="0" y="0"/>
            <a:chExt cx="7809342" cy="979105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1317240" y="88034"/>
              <a:ext cx="6492103" cy="7361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3">
                  <a:solidFill>
                    <a:srgbClr val="F8F8F8"/>
                  </a:solidFill>
                  <a:latin typeface="IBM Plex Sans Bold"/>
                </a:rPr>
                <a:t>project sketch </a:t>
              </a:r>
            </a:p>
          </p:txBody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50622" cy="979105"/>
            </a:xfrm>
            <a:custGeom>
              <a:avLst/>
              <a:gdLst/>
              <a:ahLst/>
              <a:cxnLst/>
              <a:rect r="r" b="b" t="t" l="l"/>
              <a:pathLst>
                <a:path h="979105" w="950622">
                  <a:moveTo>
                    <a:pt x="0" y="0"/>
                  </a:moveTo>
                  <a:lnTo>
                    <a:pt x="950622" y="0"/>
                  </a:lnTo>
                  <a:lnTo>
                    <a:pt x="950622" y="979105"/>
                  </a:lnTo>
                  <a:lnTo>
                    <a:pt x="0" y="979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-8010284">
            <a:off x="11274917" y="-2976531"/>
            <a:ext cx="11342890" cy="9156806"/>
          </a:xfrm>
          <a:custGeom>
            <a:avLst/>
            <a:gdLst/>
            <a:ahLst/>
            <a:cxnLst/>
            <a:rect r="r" b="b" t="t" l="l"/>
            <a:pathLst>
              <a:path h="9156806" w="11342890">
                <a:moveTo>
                  <a:pt x="0" y="0"/>
                </a:moveTo>
                <a:lnTo>
                  <a:pt x="11342890" y="0"/>
                </a:lnTo>
                <a:lnTo>
                  <a:pt x="11342890" y="9156806"/>
                </a:lnTo>
                <a:lnTo>
                  <a:pt x="0" y="91568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930731" y="1518063"/>
            <a:ext cx="9754764" cy="7865435"/>
          </a:xfrm>
          <a:custGeom>
            <a:avLst/>
            <a:gdLst/>
            <a:ahLst/>
            <a:cxnLst/>
            <a:rect r="r" b="b" t="t" l="l"/>
            <a:pathLst>
              <a:path h="7865435" w="9754764">
                <a:moveTo>
                  <a:pt x="0" y="0"/>
                </a:moveTo>
                <a:lnTo>
                  <a:pt x="9754764" y="0"/>
                </a:lnTo>
                <a:lnTo>
                  <a:pt x="9754764" y="7865436"/>
                </a:lnTo>
                <a:lnTo>
                  <a:pt x="0" y="78654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7568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20819" y="2596445"/>
            <a:ext cx="6955472" cy="5708671"/>
          </a:xfrm>
          <a:custGeom>
            <a:avLst/>
            <a:gdLst/>
            <a:ahLst/>
            <a:cxnLst/>
            <a:rect r="r" b="b" t="t" l="l"/>
            <a:pathLst>
              <a:path h="5708671" w="6955472">
                <a:moveTo>
                  <a:pt x="0" y="0"/>
                </a:moveTo>
                <a:lnTo>
                  <a:pt x="6955473" y="0"/>
                </a:lnTo>
                <a:lnTo>
                  <a:pt x="6955473" y="5708672"/>
                </a:lnTo>
                <a:lnTo>
                  <a:pt x="0" y="57086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293" r="-10909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620819" y="9133792"/>
            <a:ext cx="4346150" cy="781982"/>
            <a:chOff x="0" y="0"/>
            <a:chExt cx="5794866" cy="1042643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-19050"/>
              <a:ext cx="5794866" cy="4643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2859"/>
                </a:lnSpc>
                <a:spcBef>
                  <a:spcPct val="0"/>
                </a:spcBef>
              </a:pPr>
              <a:r>
                <a:rPr lang="en-US" sz="2199" spc="191" u="none">
                  <a:solidFill>
                    <a:srgbClr val="F8F8F8"/>
                  </a:solidFill>
                  <a:latin typeface="Be Vietnam Ultra-Bold"/>
                </a:rPr>
                <a:t>EMAIL 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517498"/>
              <a:ext cx="5794866" cy="5251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59"/>
                </a:lnSpc>
              </a:pPr>
              <a:r>
                <a:rPr lang="en-US" sz="2400" u="none">
                  <a:solidFill>
                    <a:srgbClr val="F8F8F8"/>
                  </a:solidFill>
                  <a:latin typeface="IBM Plex Sans"/>
                </a:rPr>
                <a:t>hello@sohamvk20@gmail.com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8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00531" y="2634063"/>
            <a:ext cx="4560324" cy="1343099"/>
            <a:chOff x="0" y="0"/>
            <a:chExt cx="1201073" cy="3537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1073" cy="353738"/>
            </a:xfrm>
            <a:custGeom>
              <a:avLst/>
              <a:gdLst/>
              <a:ahLst/>
              <a:cxnLst/>
              <a:rect r="r" b="b" t="t" l="l"/>
              <a:pathLst>
                <a:path h="353738" w="1201073">
                  <a:moveTo>
                    <a:pt x="33953" y="0"/>
                  </a:moveTo>
                  <a:lnTo>
                    <a:pt x="1167120" y="0"/>
                  </a:lnTo>
                  <a:cubicBezTo>
                    <a:pt x="1176125" y="0"/>
                    <a:pt x="1184761" y="3577"/>
                    <a:pt x="1191128" y="9945"/>
                  </a:cubicBezTo>
                  <a:cubicBezTo>
                    <a:pt x="1197496" y="16312"/>
                    <a:pt x="1201073" y="24948"/>
                    <a:pt x="1201073" y="33953"/>
                  </a:cubicBezTo>
                  <a:lnTo>
                    <a:pt x="1201073" y="319785"/>
                  </a:lnTo>
                  <a:cubicBezTo>
                    <a:pt x="1201073" y="328790"/>
                    <a:pt x="1197496" y="337426"/>
                    <a:pt x="1191128" y="343793"/>
                  </a:cubicBezTo>
                  <a:cubicBezTo>
                    <a:pt x="1184761" y="350161"/>
                    <a:pt x="1176125" y="353738"/>
                    <a:pt x="1167120" y="353738"/>
                  </a:cubicBezTo>
                  <a:lnTo>
                    <a:pt x="33953" y="353738"/>
                  </a:lnTo>
                  <a:cubicBezTo>
                    <a:pt x="24948" y="353738"/>
                    <a:pt x="16312" y="350161"/>
                    <a:pt x="9945" y="343793"/>
                  </a:cubicBezTo>
                  <a:cubicBezTo>
                    <a:pt x="3577" y="337426"/>
                    <a:pt x="0" y="328790"/>
                    <a:pt x="0" y="319785"/>
                  </a:cubicBezTo>
                  <a:lnTo>
                    <a:pt x="0" y="33953"/>
                  </a:lnTo>
                  <a:cubicBezTo>
                    <a:pt x="0" y="24948"/>
                    <a:pt x="3577" y="16312"/>
                    <a:pt x="9945" y="9945"/>
                  </a:cubicBezTo>
                  <a:cubicBezTo>
                    <a:pt x="16312" y="3577"/>
                    <a:pt x="24948" y="0"/>
                    <a:pt x="33953" y="0"/>
                  </a:cubicBezTo>
                  <a:close/>
                </a:path>
              </a:pathLst>
            </a:custGeom>
            <a:solidFill>
              <a:srgbClr val="01003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85725"/>
              <a:ext cx="1201073" cy="439463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ctr">
                <a:lnSpc>
                  <a:spcPts val="6439"/>
                </a:lnSpc>
              </a:pPr>
              <a:r>
                <a:rPr lang="en-US" sz="4599">
                  <a:solidFill>
                    <a:srgbClr val="F8F8F8"/>
                  </a:solidFill>
                  <a:latin typeface="Be Vietnam"/>
                </a:rPr>
                <a:t>ARDUINO UNO</a:t>
              </a:r>
            </a:p>
          </p:txBody>
        </p:sp>
      </p:grpSp>
      <p:sp>
        <p:nvSpPr>
          <p:cNvPr name="AutoShape 5" id="5"/>
          <p:cNvSpPr/>
          <p:nvPr/>
        </p:nvSpPr>
        <p:spPr>
          <a:xfrm flipV="true">
            <a:off x="10195579" y="818673"/>
            <a:ext cx="40241" cy="1815390"/>
          </a:xfrm>
          <a:prstGeom prst="line">
            <a:avLst/>
          </a:prstGeom>
          <a:ln cap="flat" w="19050">
            <a:solidFill>
              <a:srgbClr val="01003B"/>
            </a:solidFill>
            <a:prstDash val="sysDot"/>
            <a:headEnd type="none" len="sm" w="sm"/>
            <a:tailEnd type="arrow" len="sm" w="med"/>
          </a:ln>
        </p:spPr>
      </p:sp>
      <p:sp>
        <p:nvSpPr>
          <p:cNvPr name="AutoShape 6" id="6"/>
          <p:cNvSpPr/>
          <p:nvPr/>
        </p:nvSpPr>
        <p:spPr>
          <a:xfrm>
            <a:off x="10180693" y="3977161"/>
            <a:ext cx="0" cy="1166339"/>
          </a:xfrm>
          <a:prstGeom prst="line">
            <a:avLst/>
          </a:prstGeom>
          <a:ln cap="flat" w="19050">
            <a:solidFill>
              <a:srgbClr val="01003B"/>
            </a:solidFill>
            <a:prstDash val="sysDot"/>
            <a:headEnd type="none" len="sm" w="sm"/>
            <a:tailEnd type="arrow" len="sm" w="med"/>
          </a:ln>
        </p:spPr>
      </p:sp>
      <p:grpSp>
        <p:nvGrpSpPr>
          <p:cNvPr name="Group 7" id="7"/>
          <p:cNvGrpSpPr/>
          <p:nvPr/>
        </p:nvGrpSpPr>
        <p:grpSpPr>
          <a:xfrm rot="0">
            <a:off x="8508626" y="5143500"/>
            <a:ext cx="3344136" cy="1403956"/>
            <a:chOff x="0" y="0"/>
            <a:chExt cx="880760" cy="36976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80760" cy="369766"/>
            </a:xfrm>
            <a:custGeom>
              <a:avLst/>
              <a:gdLst/>
              <a:ahLst/>
              <a:cxnLst/>
              <a:rect r="r" b="b" t="t" l="l"/>
              <a:pathLst>
                <a:path h="369766" w="880760">
                  <a:moveTo>
                    <a:pt x="46301" y="0"/>
                  </a:moveTo>
                  <a:lnTo>
                    <a:pt x="834459" y="0"/>
                  </a:lnTo>
                  <a:cubicBezTo>
                    <a:pt x="860030" y="0"/>
                    <a:pt x="880760" y="20730"/>
                    <a:pt x="880760" y="46301"/>
                  </a:cubicBezTo>
                  <a:lnTo>
                    <a:pt x="880760" y="323465"/>
                  </a:lnTo>
                  <a:cubicBezTo>
                    <a:pt x="880760" y="349036"/>
                    <a:pt x="860030" y="369766"/>
                    <a:pt x="834459" y="369766"/>
                  </a:cubicBezTo>
                  <a:lnTo>
                    <a:pt x="46301" y="369766"/>
                  </a:lnTo>
                  <a:cubicBezTo>
                    <a:pt x="20730" y="369766"/>
                    <a:pt x="0" y="349036"/>
                    <a:pt x="0" y="323465"/>
                  </a:cubicBezTo>
                  <a:lnTo>
                    <a:pt x="0" y="46301"/>
                  </a:lnTo>
                  <a:cubicBezTo>
                    <a:pt x="0" y="20730"/>
                    <a:pt x="20730" y="0"/>
                    <a:pt x="46301" y="0"/>
                  </a:cubicBezTo>
                  <a:close/>
                </a:path>
              </a:pathLst>
            </a:custGeom>
            <a:solidFill>
              <a:srgbClr val="FF007E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880760" cy="436441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ctr">
                <a:lnSpc>
                  <a:spcPts val="4899"/>
                </a:lnSpc>
              </a:pPr>
              <a:r>
                <a:rPr lang="en-US" sz="3499">
                  <a:solidFill>
                    <a:srgbClr val="F8F8F8"/>
                  </a:solidFill>
                  <a:latin typeface="IBM Plex Sans"/>
                </a:rPr>
                <a:t>Relay Module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235820" y="0"/>
            <a:ext cx="4557480" cy="1637346"/>
            <a:chOff x="0" y="0"/>
            <a:chExt cx="1200324" cy="43123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00324" cy="431235"/>
            </a:xfrm>
            <a:custGeom>
              <a:avLst/>
              <a:gdLst/>
              <a:ahLst/>
              <a:cxnLst/>
              <a:rect r="r" b="b" t="t" l="l"/>
              <a:pathLst>
                <a:path h="431235" w="1200324">
                  <a:moveTo>
                    <a:pt x="33975" y="0"/>
                  </a:moveTo>
                  <a:lnTo>
                    <a:pt x="1166349" y="0"/>
                  </a:lnTo>
                  <a:cubicBezTo>
                    <a:pt x="1175360" y="0"/>
                    <a:pt x="1184002" y="3579"/>
                    <a:pt x="1190373" y="9951"/>
                  </a:cubicBezTo>
                  <a:cubicBezTo>
                    <a:pt x="1196745" y="16322"/>
                    <a:pt x="1200324" y="24964"/>
                    <a:pt x="1200324" y="33975"/>
                  </a:cubicBezTo>
                  <a:lnTo>
                    <a:pt x="1200324" y="397261"/>
                  </a:lnTo>
                  <a:cubicBezTo>
                    <a:pt x="1200324" y="406271"/>
                    <a:pt x="1196745" y="414913"/>
                    <a:pt x="1190373" y="421284"/>
                  </a:cubicBezTo>
                  <a:cubicBezTo>
                    <a:pt x="1184002" y="427656"/>
                    <a:pt x="1175360" y="431235"/>
                    <a:pt x="1166349" y="431235"/>
                  </a:cubicBezTo>
                  <a:lnTo>
                    <a:pt x="33975" y="431235"/>
                  </a:lnTo>
                  <a:cubicBezTo>
                    <a:pt x="24964" y="431235"/>
                    <a:pt x="16322" y="427656"/>
                    <a:pt x="9951" y="421284"/>
                  </a:cubicBezTo>
                  <a:cubicBezTo>
                    <a:pt x="3579" y="414913"/>
                    <a:pt x="0" y="406271"/>
                    <a:pt x="0" y="397261"/>
                  </a:cubicBezTo>
                  <a:lnTo>
                    <a:pt x="0" y="33975"/>
                  </a:lnTo>
                  <a:cubicBezTo>
                    <a:pt x="0" y="24964"/>
                    <a:pt x="3579" y="16322"/>
                    <a:pt x="9951" y="9951"/>
                  </a:cubicBezTo>
                  <a:cubicBezTo>
                    <a:pt x="16322" y="3579"/>
                    <a:pt x="24964" y="0"/>
                    <a:pt x="33975" y="0"/>
                  </a:cubicBezTo>
                  <a:close/>
                </a:path>
              </a:pathLst>
            </a:custGeom>
            <a:solidFill>
              <a:srgbClr val="FF007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1200324" cy="497910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ctr">
                <a:lnSpc>
                  <a:spcPts val="4619"/>
                </a:lnSpc>
              </a:pPr>
              <a:r>
                <a:rPr lang="en-US" sz="3299">
                  <a:solidFill>
                    <a:srgbClr val="F8F8F8"/>
                  </a:solidFill>
                  <a:latin typeface="IBM Plex Sans"/>
                </a:rPr>
                <a:t>Power  Supply(12 V)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956405" y="2286438"/>
            <a:ext cx="3092450" cy="2038349"/>
            <a:chOff x="0" y="0"/>
            <a:chExt cx="814473" cy="53684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4473" cy="536849"/>
            </a:xfrm>
            <a:custGeom>
              <a:avLst/>
              <a:gdLst/>
              <a:ahLst/>
              <a:cxnLst/>
              <a:rect r="r" b="b" t="t" l="l"/>
              <a:pathLst>
                <a:path h="536849" w="814473">
                  <a:moveTo>
                    <a:pt x="50070" y="0"/>
                  </a:moveTo>
                  <a:lnTo>
                    <a:pt x="764403" y="0"/>
                  </a:lnTo>
                  <a:cubicBezTo>
                    <a:pt x="792056" y="0"/>
                    <a:pt x="814473" y="22417"/>
                    <a:pt x="814473" y="50070"/>
                  </a:cubicBezTo>
                  <a:lnTo>
                    <a:pt x="814473" y="486779"/>
                  </a:lnTo>
                  <a:cubicBezTo>
                    <a:pt x="814473" y="514432"/>
                    <a:pt x="792056" y="536849"/>
                    <a:pt x="764403" y="536849"/>
                  </a:cubicBezTo>
                  <a:lnTo>
                    <a:pt x="50070" y="536849"/>
                  </a:lnTo>
                  <a:cubicBezTo>
                    <a:pt x="22417" y="536849"/>
                    <a:pt x="0" y="514432"/>
                    <a:pt x="0" y="486779"/>
                  </a:cubicBezTo>
                  <a:lnTo>
                    <a:pt x="0" y="50070"/>
                  </a:lnTo>
                  <a:cubicBezTo>
                    <a:pt x="0" y="22417"/>
                    <a:pt x="22417" y="0"/>
                    <a:pt x="50070" y="0"/>
                  </a:cubicBezTo>
                  <a:close/>
                </a:path>
              </a:pathLst>
            </a:custGeom>
            <a:solidFill>
              <a:srgbClr val="2667FF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814473" cy="584474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F8F8F8"/>
                  </a:solidFill>
                  <a:latin typeface="IBM Plex Sans"/>
                </a:rPr>
                <a:t>Temperature Sensor</a:t>
              </a:r>
            </a:p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F8F8F8"/>
                  </a:solidFill>
                  <a:latin typeface="IBM Plex Sans"/>
                </a:rPr>
                <a:t>(DS18B20)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flipH="true" flipV="true">
            <a:off x="12460855" y="3305612"/>
            <a:ext cx="2495550" cy="0"/>
          </a:xfrm>
          <a:prstGeom prst="line">
            <a:avLst/>
          </a:prstGeom>
          <a:ln cap="flat" w="19050">
            <a:solidFill>
              <a:srgbClr val="01003B"/>
            </a:solidFill>
            <a:prstDash val="sysDot"/>
            <a:headEnd type="none" len="sm" w="sm"/>
            <a:tailEnd type="arrow" len="sm" w="med"/>
          </a:ln>
        </p:spPr>
      </p:sp>
      <p:grpSp>
        <p:nvGrpSpPr>
          <p:cNvPr name="Group 17" id="17"/>
          <p:cNvGrpSpPr/>
          <p:nvPr/>
        </p:nvGrpSpPr>
        <p:grpSpPr>
          <a:xfrm rot="0">
            <a:off x="6182205" y="7792625"/>
            <a:ext cx="2495550" cy="1012506"/>
            <a:chOff x="0" y="0"/>
            <a:chExt cx="657264" cy="26666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57264" cy="266668"/>
            </a:xfrm>
            <a:custGeom>
              <a:avLst/>
              <a:gdLst/>
              <a:ahLst/>
              <a:cxnLst/>
              <a:rect r="r" b="b" t="t" l="l"/>
              <a:pathLst>
                <a:path h="266668" w="657264">
                  <a:moveTo>
                    <a:pt x="62046" y="0"/>
                  </a:moveTo>
                  <a:lnTo>
                    <a:pt x="595218" y="0"/>
                  </a:lnTo>
                  <a:cubicBezTo>
                    <a:pt x="611674" y="0"/>
                    <a:pt x="627456" y="6537"/>
                    <a:pt x="639091" y="18173"/>
                  </a:cubicBezTo>
                  <a:cubicBezTo>
                    <a:pt x="650727" y="29809"/>
                    <a:pt x="657264" y="45590"/>
                    <a:pt x="657264" y="62046"/>
                  </a:cubicBezTo>
                  <a:lnTo>
                    <a:pt x="657264" y="204623"/>
                  </a:lnTo>
                  <a:cubicBezTo>
                    <a:pt x="657264" y="221078"/>
                    <a:pt x="650727" y="236860"/>
                    <a:pt x="639091" y="248496"/>
                  </a:cubicBezTo>
                  <a:cubicBezTo>
                    <a:pt x="627456" y="260131"/>
                    <a:pt x="611674" y="266668"/>
                    <a:pt x="595218" y="266668"/>
                  </a:cubicBezTo>
                  <a:lnTo>
                    <a:pt x="62046" y="266668"/>
                  </a:lnTo>
                  <a:cubicBezTo>
                    <a:pt x="45590" y="266668"/>
                    <a:pt x="29809" y="260131"/>
                    <a:pt x="18173" y="248496"/>
                  </a:cubicBezTo>
                  <a:cubicBezTo>
                    <a:pt x="6537" y="236860"/>
                    <a:pt x="0" y="221078"/>
                    <a:pt x="0" y="204623"/>
                  </a:cubicBezTo>
                  <a:lnTo>
                    <a:pt x="0" y="62046"/>
                  </a:lnTo>
                  <a:cubicBezTo>
                    <a:pt x="0" y="45590"/>
                    <a:pt x="6537" y="29809"/>
                    <a:pt x="18173" y="18173"/>
                  </a:cubicBezTo>
                  <a:cubicBezTo>
                    <a:pt x="29809" y="6537"/>
                    <a:pt x="45590" y="0"/>
                    <a:pt x="62046" y="0"/>
                  </a:cubicBezTo>
                  <a:close/>
                </a:path>
              </a:pathLst>
            </a:custGeom>
            <a:solidFill>
              <a:srgbClr val="2667F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66675"/>
              <a:ext cx="657264" cy="333343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ctr">
                <a:lnSpc>
                  <a:spcPts val="4339"/>
                </a:lnSpc>
              </a:pPr>
              <a:r>
                <a:rPr lang="en-US" sz="3099">
                  <a:solidFill>
                    <a:srgbClr val="F8F8F8"/>
                  </a:solidFill>
                  <a:latin typeface="IBM Plex Sans"/>
                </a:rPr>
                <a:t>Edison Bulb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flipH="true">
            <a:off x="8225081" y="6547456"/>
            <a:ext cx="1955613" cy="1245169"/>
          </a:xfrm>
          <a:prstGeom prst="line">
            <a:avLst/>
          </a:prstGeom>
          <a:ln cap="flat" w="19050">
            <a:solidFill>
              <a:srgbClr val="01003B"/>
            </a:solidFill>
            <a:prstDash val="sysDot"/>
            <a:headEnd type="none" len="sm" w="sm"/>
            <a:tailEnd type="arrow" len="sm" w="med"/>
          </a:ln>
        </p:spPr>
      </p:sp>
      <p:grpSp>
        <p:nvGrpSpPr>
          <p:cNvPr name="Group 21" id="21"/>
          <p:cNvGrpSpPr/>
          <p:nvPr/>
        </p:nvGrpSpPr>
        <p:grpSpPr>
          <a:xfrm rot="0">
            <a:off x="12460855" y="7783930"/>
            <a:ext cx="2495550" cy="1012506"/>
            <a:chOff x="0" y="0"/>
            <a:chExt cx="657264" cy="26666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57264" cy="266668"/>
            </a:xfrm>
            <a:custGeom>
              <a:avLst/>
              <a:gdLst/>
              <a:ahLst/>
              <a:cxnLst/>
              <a:rect r="r" b="b" t="t" l="l"/>
              <a:pathLst>
                <a:path h="266668" w="657264">
                  <a:moveTo>
                    <a:pt x="62046" y="0"/>
                  </a:moveTo>
                  <a:lnTo>
                    <a:pt x="595218" y="0"/>
                  </a:lnTo>
                  <a:cubicBezTo>
                    <a:pt x="611674" y="0"/>
                    <a:pt x="627456" y="6537"/>
                    <a:pt x="639091" y="18173"/>
                  </a:cubicBezTo>
                  <a:cubicBezTo>
                    <a:pt x="650727" y="29809"/>
                    <a:pt x="657264" y="45590"/>
                    <a:pt x="657264" y="62046"/>
                  </a:cubicBezTo>
                  <a:lnTo>
                    <a:pt x="657264" y="204623"/>
                  </a:lnTo>
                  <a:cubicBezTo>
                    <a:pt x="657264" y="221078"/>
                    <a:pt x="650727" y="236860"/>
                    <a:pt x="639091" y="248496"/>
                  </a:cubicBezTo>
                  <a:cubicBezTo>
                    <a:pt x="627456" y="260131"/>
                    <a:pt x="611674" y="266668"/>
                    <a:pt x="595218" y="266668"/>
                  </a:cubicBezTo>
                  <a:lnTo>
                    <a:pt x="62046" y="266668"/>
                  </a:lnTo>
                  <a:cubicBezTo>
                    <a:pt x="45590" y="266668"/>
                    <a:pt x="29809" y="260131"/>
                    <a:pt x="18173" y="248496"/>
                  </a:cubicBezTo>
                  <a:cubicBezTo>
                    <a:pt x="6537" y="236860"/>
                    <a:pt x="0" y="221078"/>
                    <a:pt x="0" y="204623"/>
                  </a:cubicBezTo>
                  <a:lnTo>
                    <a:pt x="0" y="62046"/>
                  </a:lnTo>
                  <a:cubicBezTo>
                    <a:pt x="0" y="45590"/>
                    <a:pt x="6537" y="29809"/>
                    <a:pt x="18173" y="18173"/>
                  </a:cubicBezTo>
                  <a:cubicBezTo>
                    <a:pt x="29809" y="6537"/>
                    <a:pt x="45590" y="0"/>
                    <a:pt x="62046" y="0"/>
                  </a:cubicBezTo>
                  <a:close/>
                </a:path>
              </a:pathLst>
            </a:custGeom>
            <a:solidFill>
              <a:srgbClr val="2667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657264" cy="314293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F8F8F8"/>
                  </a:solidFill>
                  <a:latin typeface="IBM Plex Sans"/>
                </a:rPr>
                <a:t>Cooling Fan</a:t>
              </a:r>
            </a:p>
          </p:txBody>
        </p:sp>
      </p:grpSp>
      <p:sp>
        <p:nvSpPr>
          <p:cNvPr name="AutoShape 24" id="24"/>
          <p:cNvSpPr/>
          <p:nvPr/>
        </p:nvSpPr>
        <p:spPr>
          <a:xfrm>
            <a:off x="10180693" y="6547456"/>
            <a:ext cx="2280162" cy="1742727"/>
          </a:xfrm>
          <a:prstGeom prst="line">
            <a:avLst/>
          </a:prstGeom>
          <a:ln cap="flat" w="19050">
            <a:solidFill>
              <a:srgbClr val="01003B"/>
            </a:solidFill>
            <a:prstDash val="sysDot"/>
            <a:headEnd type="none" len="sm" w="sm"/>
            <a:tailEnd type="arrow" len="sm" w="med"/>
          </a:ln>
        </p:spPr>
      </p:sp>
      <p:grpSp>
        <p:nvGrpSpPr>
          <p:cNvPr name="Group 25" id="25"/>
          <p:cNvGrpSpPr/>
          <p:nvPr/>
        </p:nvGrpSpPr>
        <p:grpSpPr>
          <a:xfrm rot="0">
            <a:off x="251163" y="2634063"/>
            <a:ext cx="6282825" cy="4736782"/>
            <a:chOff x="0" y="0"/>
            <a:chExt cx="4739854" cy="357349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739854" cy="3573496"/>
            </a:xfrm>
            <a:custGeom>
              <a:avLst/>
              <a:gdLst/>
              <a:ahLst/>
              <a:cxnLst/>
              <a:rect r="r" b="b" t="t" l="l"/>
              <a:pathLst>
                <a:path h="3573496" w="4739854">
                  <a:moveTo>
                    <a:pt x="36967" y="0"/>
                  </a:moveTo>
                  <a:lnTo>
                    <a:pt x="4702887" y="0"/>
                  </a:lnTo>
                  <a:cubicBezTo>
                    <a:pt x="4723303" y="0"/>
                    <a:pt x="4739854" y="16551"/>
                    <a:pt x="4739854" y="36967"/>
                  </a:cubicBezTo>
                  <a:lnTo>
                    <a:pt x="4739854" y="3536529"/>
                  </a:lnTo>
                  <a:cubicBezTo>
                    <a:pt x="4739854" y="3546334"/>
                    <a:pt x="4735959" y="3555736"/>
                    <a:pt x="4729026" y="3562669"/>
                  </a:cubicBezTo>
                  <a:cubicBezTo>
                    <a:pt x="4722094" y="3569601"/>
                    <a:pt x="4712691" y="3573496"/>
                    <a:pt x="4702887" y="3573496"/>
                  </a:cubicBezTo>
                  <a:lnTo>
                    <a:pt x="36967" y="3573496"/>
                  </a:lnTo>
                  <a:cubicBezTo>
                    <a:pt x="16551" y="3573496"/>
                    <a:pt x="0" y="3556946"/>
                    <a:pt x="0" y="3536529"/>
                  </a:cubicBezTo>
                  <a:lnTo>
                    <a:pt x="0" y="36967"/>
                  </a:lnTo>
                  <a:cubicBezTo>
                    <a:pt x="0" y="16551"/>
                    <a:pt x="16551" y="0"/>
                    <a:pt x="36967" y="0"/>
                  </a:cubicBezTo>
                  <a:close/>
                </a:path>
              </a:pathLst>
            </a:custGeom>
            <a:solidFill>
              <a:srgbClr val="F8F8F8"/>
            </a:solidFill>
            <a:ln w="9525" cap="rnd">
              <a:solidFill>
                <a:srgbClr val="01003B"/>
              </a:solidFill>
              <a:prstDash val="sysDot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66675"/>
              <a:ext cx="4739854" cy="3640171"/>
            </a:xfrm>
            <a:prstGeom prst="rect">
              <a:avLst/>
            </a:prstGeom>
          </p:spPr>
          <p:txBody>
            <a:bodyPr anchor="ctr" rtlCol="false" tIns="190500" lIns="190500" bIns="190500" rIns="190500"/>
            <a:lstStyle/>
            <a:p>
              <a:pPr>
                <a:lnSpc>
                  <a:spcPts val="4339"/>
                </a:lnSpc>
              </a:pPr>
              <a:r>
                <a:rPr lang="en-US" sz="3099">
                  <a:solidFill>
                    <a:srgbClr val="01003B"/>
                  </a:solidFill>
                  <a:latin typeface="IBM Plex Sans"/>
                </a:rPr>
                <a:t> Chick brooder temperature control system involves several components such as a Temperature sensor, a Microcontroller ,a Relay Module ,  an Edison Bulb ,and Cooling Fan . Below is a basic sketch outlining the project: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251163" y="274424"/>
            <a:ext cx="9466719" cy="1168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96"/>
              </a:lnSpc>
              <a:spcBef>
                <a:spcPct val="0"/>
              </a:spcBef>
            </a:pPr>
            <a:r>
              <a:rPr lang="en-US" sz="6783">
                <a:solidFill>
                  <a:srgbClr val="000000"/>
                </a:solidFill>
                <a:latin typeface="Mokoto Glitch 1"/>
              </a:rPr>
              <a:t>Flow Diagram 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8052931" y="2786463"/>
            <a:ext cx="4560324" cy="1343099"/>
            <a:chOff x="0" y="0"/>
            <a:chExt cx="1201073" cy="353738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201073" cy="353738"/>
            </a:xfrm>
            <a:custGeom>
              <a:avLst/>
              <a:gdLst/>
              <a:ahLst/>
              <a:cxnLst/>
              <a:rect r="r" b="b" t="t" l="l"/>
              <a:pathLst>
                <a:path h="353738" w="1201073">
                  <a:moveTo>
                    <a:pt x="33953" y="0"/>
                  </a:moveTo>
                  <a:lnTo>
                    <a:pt x="1167120" y="0"/>
                  </a:lnTo>
                  <a:cubicBezTo>
                    <a:pt x="1176125" y="0"/>
                    <a:pt x="1184761" y="3577"/>
                    <a:pt x="1191128" y="9945"/>
                  </a:cubicBezTo>
                  <a:cubicBezTo>
                    <a:pt x="1197496" y="16312"/>
                    <a:pt x="1201073" y="24948"/>
                    <a:pt x="1201073" y="33953"/>
                  </a:cubicBezTo>
                  <a:lnTo>
                    <a:pt x="1201073" y="319785"/>
                  </a:lnTo>
                  <a:cubicBezTo>
                    <a:pt x="1201073" y="328790"/>
                    <a:pt x="1197496" y="337426"/>
                    <a:pt x="1191128" y="343793"/>
                  </a:cubicBezTo>
                  <a:cubicBezTo>
                    <a:pt x="1184761" y="350161"/>
                    <a:pt x="1176125" y="353738"/>
                    <a:pt x="1167120" y="353738"/>
                  </a:cubicBezTo>
                  <a:lnTo>
                    <a:pt x="33953" y="353738"/>
                  </a:lnTo>
                  <a:cubicBezTo>
                    <a:pt x="24948" y="353738"/>
                    <a:pt x="16312" y="350161"/>
                    <a:pt x="9945" y="343793"/>
                  </a:cubicBezTo>
                  <a:cubicBezTo>
                    <a:pt x="3577" y="337426"/>
                    <a:pt x="0" y="328790"/>
                    <a:pt x="0" y="319785"/>
                  </a:cubicBezTo>
                  <a:lnTo>
                    <a:pt x="0" y="33953"/>
                  </a:lnTo>
                  <a:cubicBezTo>
                    <a:pt x="0" y="24948"/>
                    <a:pt x="3577" y="16312"/>
                    <a:pt x="9945" y="9945"/>
                  </a:cubicBezTo>
                  <a:cubicBezTo>
                    <a:pt x="16312" y="3577"/>
                    <a:pt x="24948" y="0"/>
                    <a:pt x="33953" y="0"/>
                  </a:cubicBezTo>
                  <a:close/>
                </a:path>
              </a:pathLst>
            </a:custGeom>
            <a:solidFill>
              <a:srgbClr val="01003B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85725"/>
              <a:ext cx="1201073" cy="439463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ctr">
                <a:lnSpc>
                  <a:spcPts val="6439"/>
                </a:lnSpc>
              </a:pPr>
              <a:r>
                <a:rPr lang="en-US" sz="4599">
                  <a:solidFill>
                    <a:srgbClr val="F8F8F8"/>
                  </a:solidFill>
                  <a:latin typeface="Be Vietnam"/>
                </a:rPr>
                <a:t>ARDUINO UNO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3236053"/>
            <a:ext cx="18288000" cy="6670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000000"/>
                </a:solidFill>
                <a:latin typeface="IBM Plex Sans Bold"/>
              </a:rPr>
              <a:t>In this system:</a:t>
            </a:r>
          </a:p>
          <a:p>
            <a:pPr>
              <a:lnSpc>
                <a:spcPts val="4059"/>
              </a:lnSpc>
              <a:spcBef>
                <a:spcPct val="0"/>
              </a:spcBef>
            </a:pPr>
          </a:p>
          <a:p>
            <a:pPr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000000"/>
                </a:solidFill>
                <a:latin typeface="IBM Plex Sans Bold"/>
              </a:rPr>
              <a:t> </a:t>
            </a:r>
            <a:r>
              <a:rPr lang="en-US" sz="2899">
                <a:solidFill>
                  <a:srgbClr val="000000"/>
                </a:solidFill>
                <a:latin typeface="IBM Plex Sans Bold"/>
              </a:rPr>
              <a:t>The microcontroller receives temperature data from the DS18B20 sensor. </a:t>
            </a:r>
          </a:p>
          <a:p>
            <a:pPr>
              <a:lnSpc>
                <a:spcPts val="4059"/>
              </a:lnSpc>
              <a:spcBef>
                <a:spcPct val="0"/>
              </a:spcBef>
            </a:pPr>
          </a:p>
          <a:p>
            <a:pPr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000000"/>
                </a:solidFill>
                <a:latin typeface="IBM Plex Sans Bold"/>
              </a:rPr>
              <a:t>Based on the temperature readings, the microcontroller controls the relay module to activate either the heating element (Edison bulb) or the cooling fan as needed.</a:t>
            </a:r>
          </a:p>
          <a:p>
            <a:pPr>
              <a:lnSpc>
                <a:spcPts val="4059"/>
              </a:lnSpc>
              <a:spcBef>
                <a:spcPct val="0"/>
              </a:spcBef>
            </a:pPr>
          </a:p>
          <a:p>
            <a:pPr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000000"/>
                </a:solidFill>
                <a:latin typeface="IBM Plex Sans Bold"/>
              </a:rPr>
              <a:t>The relay module acts as a switch, allowing the microcontroller to control the high-power devices safely. </a:t>
            </a:r>
          </a:p>
          <a:p>
            <a:pPr>
              <a:lnSpc>
                <a:spcPts val="4059"/>
              </a:lnSpc>
              <a:spcBef>
                <a:spcPct val="0"/>
              </a:spcBef>
            </a:pPr>
          </a:p>
          <a:p>
            <a:pPr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000000"/>
                </a:solidFill>
                <a:latin typeface="IBM Plex Sans Bold"/>
              </a:rPr>
              <a:t>The power supply provides the necessary voltage to operate all components effectively. </a:t>
            </a:r>
          </a:p>
          <a:p>
            <a:pPr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000000"/>
                </a:solidFill>
                <a:latin typeface="IBM Plex Sans Bold"/>
              </a:rPr>
              <a:t>     </a:t>
            </a:r>
          </a:p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000000"/>
                </a:solidFill>
                <a:latin typeface="IBM Plex Sans Bold"/>
              </a:rPr>
              <a:t>This setup ensures efficient temperature control within the chick brooder, promoting the chicks' health and well-being.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86512" y="885825"/>
            <a:ext cx="10292204" cy="1219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39"/>
              </a:lnSpc>
              <a:spcBef>
                <a:spcPct val="0"/>
              </a:spcBef>
            </a:pPr>
            <a:r>
              <a:rPr lang="en-US" sz="7099">
                <a:solidFill>
                  <a:srgbClr val="000000"/>
                </a:solidFill>
                <a:latin typeface="IBM Plex Sans Bold"/>
              </a:rPr>
              <a:t>Basic Working Principle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3183344"/>
            <a:ext cx="6415196" cy="2321135"/>
          </a:xfrm>
          <a:custGeom>
            <a:avLst/>
            <a:gdLst/>
            <a:ahLst/>
            <a:cxnLst/>
            <a:rect r="r" b="b" t="t" l="l"/>
            <a:pathLst>
              <a:path h="2321135" w="6415196">
                <a:moveTo>
                  <a:pt x="0" y="0"/>
                </a:moveTo>
                <a:lnTo>
                  <a:pt x="6415196" y="0"/>
                </a:lnTo>
                <a:lnTo>
                  <a:pt x="6415196" y="2321135"/>
                </a:lnTo>
                <a:lnTo>
                  <a:pt x="0" y="23211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33822"/>
            <a:ext cx="2924304" cy="2360711"/>
          </a:xfrm>
          <a:custGeom>
            <a:avLst/>
            <a:gdLst/>
            <a:ahLst/>
            <a:cxnLst/>
            <a:rect r="r" b="b" t="t" l="l"/>
            <a:pathLst>
              <a:path h="2360711" w="2924304">
                <a:moveTo>
                  <a:pt x="0" y="0"/>
                </a:moveTo>
                <a:lnTo>
                  <a:pt x="2924304" y="0"/>
                </a:lnTo>
                <a:lnTo>
                  <a:pt x="2924304" y="2360711"/>
                </a:lnTo>
                <a:lnTo>
                  <a:pt x="0" y="23607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907659" y="3415375"/>
            <a:ext cx="3380341" cy="4495853"/>
          </a:xfrm>
          <a:custGeom>
            <a:avLst/>
            <a:gdLst/>
            <a:ahLst/>
            <a:cxnLst/>
            <a:rect r="r" b="b" t="t" l="l"/>
            <a:pathLst>
              <a:path h="4495853" w="3380341">
                <a:moveTo>
                  <a:pt x="0" y="0"/>
                </a:moveTo>
                <a:lnTo>
                  <a:pt x="3380341" y="0"/>
                </a:lnTo>
                <a:lnTo>
                  <a:pt x="3380341" y="4495853"/>
                </a:lnTo>
                <a:lnTo>
                  <a:pt x="0" y="44958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15690197" y="7757345"/>
            <a:ext cx="2257076" cy="3001911"/>
          </a:xfrm>
          <a:custGeom>
            <a:avLst/>
            <a:gdLst/>
            <a:ahLst/>
            <a:cxnLst/>
            <a:rect r="r" b="b" t="t" l="l"/>
            <a:pathLst>
              <a:path h="3001911" w="2257076">
                <a:moveTo>
                  <a:pt x="0" y="0"/>
                </a:moveTo>
                <a:lnTo>
                  <a:pt x="2257075" y="0"/>
                </a:lnTo>
                <a:lnTo>
                  <a:pt x="2257075" y="3001910"/>
                </a:lnTo>
                <a:lnTo>
                  <a:pt x="0" y="300191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7164405"/>
            <a:ext cx="3025032" cy="2700529"/>
          </a:xfrm>
          <a:custGeom>
            <a:avLst/>
            <a:gdLst/>
            <a:ahLst/>
            <a:cxnLst/>
            <a:rect r="r" b="b" t="t" l="l"/>
            <a:pathLst>
              <a:path h="2700529" w="3025032">
                <a:moveTo>
                  <a:pt x="0" y="0"/>
                </a:moveTo>
                <a:lnTo>
                  <a:pt x="3025032" y="0"/>
                </a:lnTo>
                <a:lnTo>
                  <a:pt x="3025032" y="2700529"/>
                </a:lnTo>
                <a:lnTo>
                  <a:pt x="0" y="270052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317779" y="-111420"/>
            <a:ext cx="2970221" cy="2970221"/>
          </a:xfrm>
          <a:custGeom>
            <a:avLst/>
            <a:gdLst/>
            <a:ahLst/>
            <a:cxnLst/>
            <a:rect r="r" b="b" t="t" l="l"/>
            <a:pathLst>
              <a:path h="2970221" w="2970221">
                <a:moveTo>
                  <a:pt x="0" y="0"/>
                </a:moveTo>
                <a:lnTo>
                  <a:pt x="2970221" y="0"/>
                </a:lnTo>
                <a:lnTo>
                  <a:pt x="2970221" y="2970221"/>
                </a:lnTo>
                <a:lnTo>
                  <a:pt x="0" y="297022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67658" y="1214177"/>
            <a:ext cx="16752683" cy="8044123"/>
          </a:xfrm>
          <a:custGeom>
            <a:avLst/>
            <a:gdLst/>
            <a:ahLst/>
            <a:cxnLst/>
            <a:rect r="r" b="b" t="t" l="l"/>
            <a:pathLst>
              <a:path h="8044123" w="16752683">
                <a:moveTo>
                  <a:pt x="0" y="0"/>
                </a:moveTo>
                <a:lnTo>
                  <a:pt x="16752684" y="0"/>
                </a:lnTo>
                <a:lnTo>
                  <a:pt x="16752684" y="8044123"/>
                </a:lnTo>
                <a:lnTo>
                  <a:pt x="0" y="804412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915054" y="298155"/>
            <a:ext cx="9403936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sz="5500">
                <a:solidFill>
                  <a:srgbClr val="FF007E"/>
                </a:solidFill>
                <a:latin typeface="Plateau"/>
              </a:rPr>
              <a:t>CIRCUIT DIAGRAM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700000">
            <a:off x="4226452" y="2785792"/>
            <a:ext cx="16909587" cy="6118196"/>
          </a:xfrm>
          <a:custGeom>
            <a:avLst/>
            <a:gdLst/>
            <a:ahLst/>
            <a:cxnLst/>
            <a:rect r="r" b="b" t="t" l="l"/>
            <a:pathLst>
              <a:path h="6118196" w="16909587">
                <a:moveTo>
                  <a:pt x="0" y="0"/>
                </a:moveTo>
                <a:lnTo>
                  <a:pt x="16909587" y="0"/>
                </a:lnTo>
                <a:lnTo>
                  <a:pt x="16909587" y="6118196"/>
                </a:lnTo>
                <a:lnTo>
                  <a:pt x="0" y="61181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3521662" y="9230449"/>
            <a:ext cx="4755105" cy="770213"/>
            <a:chOff x="0" y="0"/>
            <a:chExt cx="6340140" cy="1026951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6340140" cy="1026951"/>
              <a:chOff x="0" y="0"/>
              <a:chExt cx="1205743" cy="195301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205743" cy="195301"/>
              </a:xfrm>
              <a:custGeom>
                <a:avLst/>
                <a:gdLst/>
                <a:ahLst/>
                <a:cxnLst/>
                <a:rect r="r" b="b" t="t" l="l"/>
                <a:pathLst>
                  <a:path h="195301" w="1205743">
                    <a:moveTo>
                      <a:pt x="50733" y="0"/>
                    </a:moveTo>
                    <a:lnTo>
                      <a:pt x="1155010" y="0"/>
                    </a:lnTo>
                    <a:cubicBezTo>
                      <a:pt x="1183029" y="0"/>
                      <a:pt x="1205743" y="22714"/>
                      <a:pt x="1205743" y="50733"/>
                    </a:cubicBezTo>
                    <a:lnTo>
                      <a:pt x="1205743" y="144569"/>
                    </a:lnTo>
                    <a:cubicBezTo>
                      <a:pt x="1205743" y="172588"/>
                      <a:pt x="1183029" y="195301"/>
                      <a:pt x="1155010" y="195301"/>
                    </a:cubicBezTo>
                    <a:lnTo>
                      <a:pt x="50733" y="195301"/>
                    </a:lnTo>
                    <a:cubicBezTo>
                      <a:pt x="22714" y="195301"/>
                      <a:pt x="0" y="172588"/>
                      <a:pt x="0" y="144569"/>
                    </a:cubicBezTo>
                    <a:lnTo>
                      <a:pt x="0" y="50733"/>
                    </a:lnTo>
                    <a:cubicBezTo>
                      <a:pt x="0" y="22714"/>
                      <a:pt x="22714" y="0"/>
                      <a:pt x="50733" y="0"/>
                    </a:cubicBezTo>
                    <a:close/>
                  </a:path>
                </a:pathLst>
              </a:custGeom>
              <a:solidFill>
                <a:srgbClr val="2667FF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28575"/>
                <a:ext cx="1205743" cy="22387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597729" y="333125"/>
              <a:ext cx="360701" cy="360701"/>
            </a:xfrm>
            <a:custGeom>
              <a:avLst/>
              <a:gdLst/>
              <a:ahLst/>
              <a:cxnLst/>
              <a:rect r="r" b="b" t="t" l="l"/>
              <a:pathLst>
                <a:path h="360701" w="360701">
                  <a:moveTo>
                    <a:pt x="0" y="0"/>
                  </a:moveTo>
                  <a:lnTo>
                    <a:pt x="360701" y="0"/>
                  </a:lnTo>
                  <a:lnTo>
                    <a:pt x="360701" y="360701"/>
                  </a:lnTo>
                  <a:lnTo>
                    <a:pt x="0" y="3607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1257111" y="297530"/>
              <a:ext cx="4864412" cy="4033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2430"/>
                </a:lnSpc>
                <a:spcBef>
                  <a:spcPct val="0"/>
                </a:spcBef>
              </a:pPr>
              <a:r>
                <a:rPr lang="en-US" sz="1869" u="sng">
                  <a:solidFill>
                    <a:srgbClr val="F8F8F8"/>
                  </a:solidFill>
                  <a:latin typeface="Norwester"/>
                </a:rPr>
                <a:t>created by Shankar  sai   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5007791" y="-19050"/>
            <a:ext cx="7673454" cy="10306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#include &lt;OneWire.h&gt;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#include &lt;DallasTemperature.h&gt;</a:t>
            </a:r>
          </a:p>
          <a:p>
            <a:pPr>
              <a:lnSpc>
                <a:spcPts val="1543"/>
              </a:lnSpc>
            </a:pP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// Temperature sensor pin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#define ONE_WIRE_BUS 2</a:t>
            </a:r>
          </a:p>
          <a:p>
            <a:pPr>
              <a:lnSpc>
                <a:spcPts val="1543"/>
              </a:lnSpc>
            </a:pP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// Relay module pins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#define FAN_RELAY_PIN 7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#define BULB_RELAY_PIN 6</a:t>
            </a:r>
          </a:p>
          <a:p>
            <a:pPr>
              <a:lnSpc>
                <a:spcPts val="1543"/>
              </a:lnSpc>
            </a:pP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// Set the temperature threshold values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#define FAN_THRESHOLD 35 // Temperature above which fan turns on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#define BULB_THRESHOLD 35 // Temperature below which bulb turns on</a:t>
            </a:r>
          </a:p>
          <a:p>
            <a:pPr>
              <a:lnSpc>
                <a:spcPts val="1543"/>
              </a:lnSpc>
            </a:pP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OneWire oneWire(ONE_WIRE_BUS);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DallasTemperature sensors(&amp;oneWire);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DeviceAddress tempSensor;</a:t>
            </a:r>
          </a:p>
          <a:p>
            <a:pPr>
              <a:lnSpc>
                <a:spcPts val="1543"/>
              </a:lnSpc>
            </a:pP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void setup() {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Serial.begin(9600);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pinMode(FAN_RELAY_PIN, OUTPUT);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pinMode(BULB_RELAY_PIN, OUTPUT);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sensors.begin();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sensors.getAddress(tempSensor, 0);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sensors.setResolution(tempSensor, 12);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}</a:t>
            </a:r>
          </a:p>
          <a:p>
            <a:pPr>
              <a:lnSpc>
                <a:spcPts val="1543"/>
              </a:lnSpc>
            </a:pP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void loop() {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sensors.requestTemperatures();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float temperature = sensors.getTempC(tempSensor);</a:t>
            </a:r>
          </a:p>
          <a:p>
            <a:pPr>
              <a:lnSpc>
                <a:spcPts val="1543"/>
              </a:lnSpc>
            </a:pP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Serial.print("Temperature: ");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Serial.println(temperature);</a:t>
            </a:r>
          </a:p>
          <a:p>
            <a:pPr>
              <a:lnSpc>
                <a:spcPts val="1543"/>
              </a:lnSpc>
            </a:pP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if (temperature &gt;= FAN_THRESHOLD) {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  // Fan ON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  digitalWrite(FAN_RELAY_PIN, HIGH);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  digitalWrite(BULB_RELAY_PIN, LOW); // Make sure other relay is off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  Serial.println("Fan ON");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} else if (temperature &lt;= BULB_THRESHOLD) {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  // Bulb ON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  digitalWrite(BULB_RELAY_PIN, HIGH);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  digitalWrite(FAN_RELAY_PIN, LOW); // Make sure other relay is off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  Serial.println("Bulb ON");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} else {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  // Neither fan nor bulb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  digitalWrite(FAN_RELAY_PIN, LOW);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  digitalWrite(BULB_RELAY_PIN, LOW);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  Serial.println("No action");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}</a:t>
            </a:r>
          </a:p>
          <a:p>
            <a:pPr>
              <a:lnSpc>
                <a:spcPts val="1543"/>
              </a:lnSpc>
            </a:pP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  delay(1000); // Delay for 1 second before next temperature reading</a:t>
            </a:r>
          </a:p>
          <a:p>
            <a:pPr>
              <a:lnSpc>
                <a:spcPts val="1543"/>
              </a:lnSpc>
            </a:pPr>
            <a:r>
              <a:rPr lang="en-US" sz="1102">
                <a:solidFill>
                  <a:srgbClr val="F8F8F8"/>
                </a:solidFill>
                <a:latin typeface="IBM Plex Sans"/>
              </a:rPr>
              <a:t>}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028700" y="1028700"/>
            <a:ext cx="475127" cy="489363"/>
          </a:xfrm>
          <a:custGeom>
            <a:avLst/>
            <a:gdLst/>
            <a:ahLst/>
            <a:cxnLst/>
            <a:rect r="r" b="b" t="t" l="l"/>
            <a:pathLst>
              <a:path h="489363" w="475127">
                <a:moveTo>
                  <a:pt x="0" y="0"/>
                </a:moveTo>
                <a:lnTo>
                  <a:pt x="475127" y="0"/>
                </a:lnTo>
                <a:lnTo>
                  <a:pt x="475127" y="489363"/>
                </a:lnTo>
                <a:lnTo>
                  <a:pt x="0" y="48936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636333" y="1019225"/>
            <a:ext cx="2770855" cy="57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6"/>
              </a:lnSpc>
            </a:pPr>
            <a:r>
              <a:rPr lang="en-US" sz="3755" spc="1877">
                <a:solidFill>
                  <a:srgbClr val="94DD26"/>
                </a:solidFill>
                <a:latin typeface="Mokoto Glitch 1"/>
              </a:rPr>
              <a:t>code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243913">
            <a:off x="-2770474" y="7366384"/>
            <a:ext cx="13558515" cy="4905717"/>
          </a:xfrm>
          <a:custGeom>
            <a:avLst/>
            <a:gdLst/>
            <a:ahLst/>
            <a:cxnLst/>
            <a:rect r="r" b="b" t="t" l="l"/>
            <a:pathLst>
              <a:path h="4905717" w="13558515">
                <a:moveTo>
                  <a:pt x="0" y="0"/>
                </a:moveTo>
                <a:lnTo>
                  <a:pt x="13558515" y="0"/>
                </a:lnTo>
                <a:lnTo>
                  <a:pt x="13558515" y="4905718"/>
                </a:lnTo>
                <a:lnTo>
                  <a:pt x="0" y="49057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350401" y="2322748"/>
            <a:ext cx="3401659" cy="3401659"/>
            <a:chOff x="0" y="0"/>
            <a:chExt cx="6350000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5715000" y="6350000"/>
                  </a:moveTo>
                  <a:lnTo>
                    <a:pt x="635000" y="6350000"/>
                  </a:lnTo>
                  <a:cubicBezTo>
                    <a:pt x="284480" y="6350000"/>
                    <a:pt x="0" y="6065520"/>
                    <a:pt x="0" y="5715000"/>
                  </a:cubicBezTo>
                  <a:lnTo>
                    <a:pt x="0" y="635000"/>
                  </a:lnTo>
                  <a:cubicBezTo>
                    <a:pt x="0" y="284480"/>
                    <a:pt x="284480" y="0"/>
                    <a:pt x="635000" y="0"/>
                  </a:cubicBezTo>
                  <a:lnTo>
                    <a:pt x="5715000" y="0"/>
                  </a:lnTo>
                  <a:cubicBezTo>
                    <a:pt x="6065520" y="0"/>
                    <a:pt x="6350000" y="284480"/>
                    <a:pt x="6350000" y="635000"/>
                  </a:cubicBezTo>
                  <a:lnTo>
                    <a:pt x="6350000" y="5715000"/>
                  </a:lnTo>
                  <a:cubicBezTo>
                    <a:pt x="6350000" y="6065520"/>
                    <a:pt x="6065520" y="6350000"/>
                    <a:pt x="5715000" y="6350000"/>
                  </a:cubicBezTo>
                  <a:close/>
                </a:path>
              </a:pathLst>
            </a:custGeom>
            <a:blipFill>
              <a:blip r:embed="rId5"/>
              <a:stretch>
                <a:fillRect l="-16666" t="0" r="-16666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28700" y="1028700"/>
            <a:ext cx="3903162" cy="489363"/>
            <a:chOff x="0" y="0"/>
            <a:chExt cx="5204217" cy="652485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877820" y="65066"/>
              <a:ext cx="4326396" cy="4841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081"/>
                </a:lnSpc>
                <a:spcBef>
                  <a:spcPct val="0"/>
                </a:spcBef>
              </a:pPr>
              <a:r>
                <a:rPr lang="en-US" sz="2201">
                  <a:solidFill>
                    <a:srgbClr val="F8F8F8"/>
                  </a:solidFill>
                  <a:latin typeface="IBM Plex Sans Bold"/>
                </a:rPr>
                <a:t>Add Company Name</a:t>
              </a:r>
            </a:p>
          </p:txBody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3503" cy="652485"/>
            </a:xfrm>
            <a:custGeom>
              <a:avLst/>
              <a:gdLst/>
              <a:ahLst/>
              <a:cxnLst/>
              <a:rect r="r" b="b" t="t" l="l"/>
              <a:pathLst>
                <a:path h="652485" w="633503">
                  <a:moveTo>
                    <a:pt x="0" y="0"/>
                  </a:moveTo>
                  <a:lnTo>
                    <a:pt x="633503" y="0"/>
                  </a:lnTo>
                  <a:lnTo>
                    <a:pt x="633503" y="652485"/>
                  </a:lnTo>
                  <a:lnTo>
                    <a:pt x="0" y="6524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4578523" y="8756007"/>
            <a:ext cx="2680777" cy="502293"/>
            <a:chOff x="0" y="0"/>
            <a:chExt cx="3574370" cy="66972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2904646" y="0"/>
              <a:ext cx="669724" cy="669724"/>
            </a:xfrm>
            <a:custGeom>
              <a:avLst/>
              <a:gdLst/>
              <a:ahLst/>
              <a:cxnLst/>
              <a:rect r="r" b="b" t="t" l="l"/>
              <a:pathLst>
                <a:path h="669724" w="669724">
                  <a:moveTo>
                    <a:pt x="0" y="0"/>
                  </a:moveTo>
                  <a:lnTo>
                    <a:pt x="669724" y="0"/>
                  </a:lnTo>
                  <a:lnTo>
                    <a:pt x="669724" y="669724"/>
                  </a:lnTo>
                  <a:lnTo>
                    <a:pt x="0" y="669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true" flipV="false" rot="0">
              <a:off x="3172573" y="185060"/>
              <a:ext cx="180511" cy="299604"/>
            </a:xfrm>
            <a:custGeom>
              <a:avLst/>
              <a:gdLst/>
              <a:ahLst/>
              <a:cxnLst/>
              <a:rect r="r" b="b" t="t" l="l"/>
              <a:pathLst>
                <a:path h="299604" w="180511">
                  <a:moveTo>
                    <a:pt x="180512" y="0"/>
                  </a:moveTo>
                  <a:lnTo>
                    <a:pt x="0" y="0"/>
                  </a:lnTo>
                  <a:lnTo>
                    <a:pt x="0" y="299604"/>
                  </a:lnTo>
                  <a:lnTo>
                    <a:pt x="180512" y="299604"/>
                  </a:lnTo>
                  <a:lnTo>
                    <a:pt x="180512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0" y="134202"/>
              <a:ext cx="2644161" cy="3821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 marL="0" indent="0" lvl="0">
                <a:lnSpc>
                  <a:spcPts val="2340"/>
                </a:lnSpc>
                <a:spcBef>
                  <a:spcPct val="0"/>
                </a:spcBef>
              </a:pPr>
              <a:r>
                <a:rPr lang="en-US" sz="1800" u="sng">
                  <a:solidFill>
                    <a:srgbClr val="F8F8F8"/>
                  </a:solidFill>
                  <a:latin typeface="Be Vietnam Ultra-Bold"/>
                </a:rPr>
                <a:t>Back to Agenda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104021" y="2322748"/>
            <a:ext cx="5542476" cy="3401659"/>
            <a:chOff x="0" y="0"/>
            <a:chExt cx="10346340" cy="63500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346341" cy="6350000"/>
            </a:xfrm>
            <a:custGeom>
              <a:avLst/>
              <a:gdLst/>
              <a:ahLst/>
              <a:cxnLst/>
              <a:rect r="r" b="b" t="t" l="l"/>
              <a:pathLst>
                <a:path h="6350000" w="10346341">
                  <a:moveTo>
                    <a:pt x="9311706" y="6350000"/>
                  </a:moveTo>
                  <a:lnTo>
                    <a:pt x="1034634" y="6350000"/>
                  </a:lnTo>
                  <a:cubicBezTo>
                    <a:pt x="463516" y="6350000"/>
                    <a:pt x="0" y="6065520"/>
                    <a:pt x="0" y="5715000"/>
                  </a:cubicBezTo>
                  <a:lnTo>
                    <a:pt x="0" y="635000"/>
                  </a:lnTo>
                  <a:cubicBezTo>
                    <a:pt x="0" y="284480"/>
                    <a:pt x="463516" y="0"/>
                    <a:pt x="1034634" y="0"/>
                  </a:cubicBezTo>
                  <a:lnTo>
                    <a:pt x="9311706" y="0"/>
                  </a:lnTo>
                  <a:cubicBezTo>
                    <a:pt x="9882825" y="0"/>
                    <a:pt x="10346341" y="284480"/>
                    <a:pt x="10346341" y="635000"/>
                  </a:cubicBezTo>
                  <a:lnTo>
                    <a:pt x="10346341" y="5715000"/>
                  </a:lnTo>
                  <a:cubicBezTo>
                    <a:pt x="10346341" y="6065520"/>
                    <a:pt x="9882825" y="6350000"/>
                    <a:pt x="9311706" y="6350000"/>
                  </a:cubicBezTo>
                  <a:close/>
                </a:path>
              </a:pathLst>
            </a:custGeom>
            <a:blipFill>
              <a:blip r:embed="rId12"/>
              <a:stretch>
                <a:fillRect l="0" t="-4311" r="0" b="-4311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6619386" y="5856641"/>
            <a:ext cx="6265350" cy="3401659"/>
            <a:chOff x="0" y="0"/>
            <a:chExt cx="11695754" cy="6350000"/>
          </a:xfrm>
        </p:grpSpPr>
        <p:sp>
          <p:nvSpPr>
            <p:cNvPr name="Freeform 16" id="16"/>
            <p:cNvSpPr/>
            <p:nvPr/>
          </p:nvSpPr>
          <p:spPr>
            <a:xfrm flipH="false" flipV="false" rot="-5400000">
              <a:off x="2672877" y="-2672877"/>
              <a:ext cx="6350000" cy="11695754"/>
            </a:xfrm>
            <a:custGeom>
              <a:avLst/>
              <a:gdLst/>
              <a:ahLst/>
              <a:cxnLst/>
              <a:rect r="r" b="b" t="t" l="l"/>
              <a:pathLst>
                <a:path h="11695754" w="6350000">
                  <a:moveTo>
                    <a:pt x="0" y="10526179"/>
                  </a:moveTo>
                  <a:lnTo>
                    <a:pt x="0" y="1169576"/>
                  </a:lnTo>
                  <a:cubicBezTo>
                    <a:pt x="0" y="523970"/>
                    <a:pt x="284480" y="0"/>
                    <a:pt x="635000" y="0"/>
                  </a:cubicBezTo>
                  <a:lnTo>
                    <a:pt x="5715000" y="0"/>
                  </a:lnTo>
                  <a:cubicBezTo>
                    <a:pt x="6065520" y="0"/>
                    <a:pt x="6350000" y="523970"/>
                    <a:pt x="6350000" y="1169576"/>
                  </a:cubicBezTo>
                  <a:lnTo>
                    <a:pt x="6350000" y="10526179"/>
                  </a:lnTo>
                  <a:cubicBezTo>
                    <a:pt x="6350000" y="11171784"/>
                    <a:pt x="6065520" y="11695754"/>
                    <a:pt x="5715000" y="11695754"/>
                  </a:cubicBezTo>
                  <a:lnTo>
                    <a:pt x="635000" y="11695754"/>
                  </a:lnTo>
                  <a:cubicBezTo>
                    <a:pt x="284480" y="11695754"/>
                    <a:pt x="0" y="11171784"/>
                    <a:pt x="0" y="10526179"/>
                  </a:cubicBezTo>
                  <a:close/>
                </a:path>
              </a:pathLst>
            </a:custGeom>
            <a:blipFill>
              <a:blip r:embed="rId13"/>
              <a:stretch>
                <a:fillRect l="-2127" t="0" r="-2127" b="0"/>
              </a:stretch>
            </a:blip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1028700" y="2313223"/>
            <a:ext cx="4193929" cy="107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400"/>
              </a:lnSpc>
            </a:pPr>
            <a:r>
              <a:rPr lang="en-US" sz="7000">
                <a:solidFill>
                  <a:srgbClr val="F8F8F8"/>
                </a:solidFill>
                <a:latin typeface="Be Vietnam Ultra-Bold"/>
              </a:rPr>
              <a:t>Assemble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100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2934667" y="2053712"/>
            <a:ext cx="4056739" cy="6082095"/>
          </a:xfrm>
          <a:custGeom>
            <a:avLst/>
            <a:gdLst/>
            <a:ahLst/>
            <a:cxnLst/>
            <a:rect r="r" b="b" t="t" l="l"/>
            <a:pathLst>
              <a:path h="6082095" w="4056739">
                <a:moveTo>
                  <a:pt x="0" y="0"/>
                </a:moveTo>
                <a:lnTo>
                  <a:pt x="4056739" y="0"/>
                </a:lnTo>
                <a:lnTo>
                  <a:pt x="4056739" y="6082096"/>
                </a:lnTo>
                <a:lnTo>
                  <a:pt x="0" y="60820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874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11393998" y="1619264"/>
            <a:ext cx="3959259" cy="7048472"/>
          </a:xfrm>
          <a:custGeom>
            <a:avLst/>
            <a:gdLst/>
            <a:ahLst/>
            <a:cxnLst/>
            <a:rect r="r" b="b" t="t" l="l"/>
            <a:pathLst>
              <a:path h="7048472" w="3959259">
                <a:moveTo>
                  <a:pt x="0" y="0"/>
                </a:moveTo>
                <a:lnTo>
                  <a:pt x="3959259" y="0"/>
                </a:lnTo>
                <a:lnTo>
                  <a:pt x="3959259" y="7048472"/>
                </a:lnTo>
                <a:lnTo>
                  <a:pt x="0" y="70484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723644" y="704850"/>
            <a:ext cx="10840711" cy="21107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790"/>
              </a:lnSpc>
            </a:pPr>
            <a:r>
              <a:rPr lang="en-US" sz="18488">
                <a:solidFill>
                  <a:srgbClr val="0901F3"/>
                </a:solidFill>
                <a:latin typeface="Gladiola"/>
              </a:rPr>
              <a:t>Final project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0100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91993" y="417200"/>
            <a:ext cx="14103113" cy="9481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11"/>
              </a:lnSpc>
            </a:pPr>
            <a:r>
              <a:rPr lang="en-US" sz="33911">
                <a:solidFill>
                  <a:srgbClr val="94DD26"/>
                </a:solidFill>
                <a:latin typeface="Copperplate Gothic 29 BC"/>
              </a:rPr>
              <a:t>THANK YOU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DAGBkO_zwQg</dc:identifier>
  <dcterms:modified xsi:type="dcterms:W3CDTF">2011-08-01T06:04:30Z</dcterms:modified>
  <cp:revision>1</cp:revision>
  <dc:title>Project Proposal Presentation</dc:title>
</cp:coreProperties>
</file>